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14"/>
  </p:notesMasterIdLst>
  <p:handoutMasterIdLst>
    <p:handoutMasterId r:id="rId15"/>
  </p:handoutMasterIdLst>
  <p:sldIdLst>
    <p:sldId id="280" r:id="rId2"/>
    <p:sldId id="319" r:id="rId3"/>
    <p:sldId id="321" r:id="rId4"/>
    <p:sldId id="322" r:id="rId5"/>
    <p:sldId id="320" r:id="rId6"/>
    <p:sldId id="324" r:id="rId7"/>
    <p:sldId id="323" r:id="rId8"/>
    <p:sldId id="325" r:id="rId9"/>
    <p:sldId id="326" r:id="rId10"/>
    <p:sldId id="327" r:id="rId11"/>
    <p:sldId id="318" r:id="rId12"/>
    <p:sldId id="301" r:id="rId13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C52"/>
    <a:srgbClr val="3B7080"/>
    <a:srgbClr val="2E5266"/>
    <a:srgbClr val="E2C044"/>
    <a:srgbClr val="A40606"/>
    <a:srgbClr val="6E8898"/>
    <a:srgbClr val="9FB1BC"/>
    <a:srgbClr val="D3D0CB"/>
    <a:srgbClr val="CBB3BF"/>
    <a:srgbClr val="95AD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7"/>
    <p:restoredTop sz="89416"/>
  </p:normalViewPr>
  <p:slideViewPr>
    <p:cSldViewPr showGuides="1">
      <p:cViewPr varScale="1">
        <p:scale>
          <a:sx n="62" d="100"/>
          <a:sy n="62" d="100"/>
        </p:scale>
        <p:origin x="248" y="400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7/20/19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096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10" Type="http://schemas.openxmlformats.org/officeDocument/2006/relationships/image" Target="../media/image11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tiff"/><Relationship Id="rId11" Type="http://schemas.openxmlformats.org/officeDocument/2006/relationships/image" Target="../media/image12.tiff"/><Relationship Id="rId5" Type="http://schemas.openxmlformats.org/officeDocument/2006/relationships/image" Target="../media/image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tiff"/><Relationship Id="rId11" Type="http://schemas.openxmlformats.org/officeDocument/2006/relationships/image" Target="../media/image12.tiff"/><Relationship Id="rId5" Type="http://schemas.openxmlformats.org/officeDocument/2006/relationships/image" Target="../media/image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12" Type="http://schemas.openxmlformats.org/officeDocument/2006/relationships/image" Target="../media/image13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tiff"/><Relationship Id="rId11" Type="http://schemas.openxmlformats.org/officeDocument/2006/relationships/image" Target="../media/image12.tiff"/><Relationship Id="rId5" Type="http://schemas.openxmlformats.org/officeDocument/2006/relationships/image" Target="../media/image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sz="8800" dirty="0">
                <a:latin typeface="Arial" charset="0"/>
                <a:ea typeface="ＭＳ Ｐゴシック" charset="-128"/>
              </a:rPr>
              <a:t>Why?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B124-3F8D-CB44-9132-7B2CFC2C0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CF3BE-06A6-7C47-A8F4-546B20680E68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To secure scalability to ensure future handling of increased data volumes</a:t>
            </a:r>
          </a:p>
          <a:p>
            <a:r>
              <a:rPr lang="en-US" dirty="0"/>
              <a:t>To ensure consistency and valid data definitions across business areas and countries (this principle is called one version of the truth)</a:t>
            </a:r>
          </a:p>
        </p:txBody>
      </p:sp>
    </p:spTree>
    <p:extLst>
      <p:ext uri="{BB962C8B-B14F-4D97-AF65-F5344CB8AC3E}">
        <p14:creationId xmlns:p14="http://schemas.microsoft.com/office/powerpoint/2010/main" val="262566280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404354-C325-2F42-B8FC-C66059167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23456899" cy="1466056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3AE89-EB2D-8547-AFDE-F7B7EF3E2D62}"/>
              </a:ext>
            </a:extLst>
          </p:cNvPr>
          <p:cNvSpPr/>
          <p:nvPr/>
        </p:nvSpPr>
        <p:spPr>
          <a:xfrm>
            <a:off x="731837" y="2087562"/>
            <a:ext cx="8915400" cy="7105782"/>
          </a:xfrm>
          <a:prstGeom prst="roundRect">
            <a:avLst>
              <a:gd name="adj" fmla="val 3393"/>
            </a:avLst>
          </a:prstGeom>
          <a:solidFill>
            <a:srgbClr val="FCF7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warehouses serve to collect business data across various source systems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data warehouse enables better business analytics</a:t>
            </a:r>
          </a:p>
        </p:txBody>
      </p:sp>
    </p:spTree>
    <p:extLst>
      <p:ext uri="{BB962C8B-B14F-4D97-AF65-F5344CB8AC3E}">
        <p14:creationId xmlns:p14="http://schemas.microsoft.com/office/powerpoint/2010/main" val="266718093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5A851-B55E-1E41-9DC4-80E8ECEB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What does the modern business look like?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7918C-6DD4-C149-AEB6-C164D08D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291" y="4767925"/>
            <a:ext cx="2514600" cy="1760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300582-02EB-3548-9F98-B71835FDD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705" y="6398371"/>
            <a:ext cx="3098800" cy="309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F9887-3CDE-5741-93C7-CDEF9BAE8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7357" y="4152668"/>
            <a:ext cx="4413250" cy="299073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19F5F74-E0D9-2A4B-8FD3-1840E8256062}"/>
              </a:ext>
            </a:extLst>
          </p:cNvPr>
          <p:cNvSpPr/>
          <p:nvPr/>
        </p:nvSpPr>
        <p:spPr>
          <a:xfrm>
            <a:off x="4313237" y="3535362"/>
            <a:ext cx="14249400" cy="6781800"/>
          </a:xfrm>
          <a:prstGeom prst="roundRect">
            <a:avLst>
              <a:gd name="adj" fmla="val 4170"/>
            </a:avLst>
          </a:prstGeom>
          <a:noFill/>
          <a:ln w="5080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Set of data sources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D33530-A3EF-9846-98CB-4B58FF1E5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9437" y="7570348"/>
            <a:ext cx="2282185" cy="22821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6F6FA0-A1EA-C34E-BD5A-7BB8D27F4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5475" y="8023865"/>
            <a:ext cx="3173720" cy="15868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2AA83F-6461-CC48-902E-FD9A1DA9B5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856" y="4553214"/>
            <a:ext cx="2919522" cy="21896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4C3525-8FF3-D34A-AB47-77AD58047A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15957" y="4688633"/>
            <a:ext cx="2311400" cy="2311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08B6B1-050D-1644-B993-2F9A826D86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4731" y="7864795"/>
            <a:ext cx="1905000" cy="1905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B28B19-3F7C-E045-B4D0-4367883A0E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2489" y="6577101"/>
            <a:ext cx="2511288" cy="223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759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EB28B19-3F7C-E045-B4D0-4367883A0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343" y="4508806"/>
            <a:ext cx="1826391" cy="16234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25A851-B55E-1E41-9DC4-80E8ECEB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warehouse?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7918C-6DD4-C149-AEB6-C164D08D1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545" y="3471364"/>
            <a:ext cx="1828800" cy="1280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300582-02EB-3548-9F98-B71835FDD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59" y="5183222"/>
            <a:ext cx="2253673" cy="2253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F9887-3CDE-5741-93C7-CDEF9BAE8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492" y="2998854"/>
            <a:ext cx="3209636" cy="217507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19F5F74-E0D9-2A4B-8FD3-1840E8256062}"/>
              </a:ext>
            </a:extLst>
          </p:cNvPr>
          <p:cNvSpPr/>
          <p:nvPr/>
        </p:nvSpPr>
        <p:spPr>
          <a:xfrm>
            <a:off x="603248" y="2709965"/>
            <a:ext cx="10363200" cy="4419600"/>
          </a:xfrm>
          <a:prstGeom prst="roundRect">
            <a:avLst>
              <a:gd name="adj" fmla="val 4170"/>
            </a:avLst>
          </a:prstGeom>
          <a:noFill/>
          <a:ln w="5080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000" dirty="0">
                <a:solidFill>
                  <a:schemeClr val="tx2">
                    <a:lumMod val="50000"/>
                  </a:schemeClr>
                </a:solidFill>
              </a:rPr>
              <a:t>Data sources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D33530-A3EF-9846-98CB-4B58FF1E5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9551" y="5092201"/>
            <a:ext cx="1659771" cy="1659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6F6FA0-A1EA-C34E-BD5A-7BB8D27F4B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983" y="5616355"/>
            <a:ext cx="2308160" cy="11540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2AA83F-6461-CC48-902E-FD9A1DA9B5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484" y="3590755"/>
            <a:ext cx="2123289" cy="15924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4C3525-8FF3-D34A-AB47-77AD58047A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6794" y="3492915"/>
            <a:ext cx="1681018" cy="16810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08B6B1-050D-1644-B993-2F9A826D86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9945" y="5598341"/>
            <a:ext cx="1385455" cy="13854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F7FE75-CB06-F74A-9EF5-81DFFA56A0EC}"/>
              </a:ext>
            </a:extLst>
          </p:cNvPr>
          <p:cNvSpPr txBox="1"/>
          <p:nvPr/>
        </p:nvSpPr>
        <p:spPr>
          <a:xfrm>
            <a:off x="6359330" y="11019858"/>
            <a:ext cx="3821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Warehouse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ED9560E9-6A3D-6842-AAF9-60371843EB18}"/>
              </a:ext>
            </a:extLst>
          </p:cNvPr>
          <p:cNvCxnSpPr/>
          <p:nvPr/>
        </p:nvCxnSpPr>
        <p:spPr>
          <a:xfrm>
            <a:off x="1170464" y="7878762"/>
            <a:ext cx="4610673" cy="1981200"/>
          </a:xfrm>
          <a:prstGeom prst="bentConnector3">
            <a:avLst>
              <a:gd name="adj1" fmla="val 419"/>
            </a:avLst>
          </a:prstGeom>
          <a:ln w="635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8B4E59B-607F-7045-9307-F6DC5635C9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8385" y="7508608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513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EB28B19-3F7C-E045-B4D0-4367883A0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343" y="4508806"/>
            <a:ext cx="1826391" cy="16234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25A851-B55E-1E41-9DC4-80E8ECEB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warehouse?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7918C-6DD4-C149-AEB6-C164D08D1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545" y="3471364"/>
            <a:ext cx="1828800" cy="1280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300582-02EB-3548-9F98-B71835FDD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59" y="5183222"/>
            <a:ext cx="2253673" cy="2253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F9887-3CDE-5741-93C7-CDEF9BAE8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492" y="2998854"/>
            <a:ext cx="3209636" cy="217507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19F5F74-E0D9-2A4B-8FD3-1840E8256062}"/>
              </a:ext>
            </a:extLst>
          </p:cNvPr>
          <p:cNvSpPr/>
          <p:nvPr/>
        </p:nvSpPr>
        <p:spPr>
          <a:xfrm>
            <a:off x="603248" y="2709965"/>
            <a:ext cx="10363200" cy="4419600"/>
          </a:xfrm>
          <a:prstGeom prst="roundRect">
            <a:avLst>
              <a:gd name="adj" fmla="val 4170"/>
            </a:avLst>
          </a:prstGeom>
          <a:noFill/>
          <a:ln w="5080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000" dirty="0">
                <a:solidFill>
                  <a:schemeClr val="tx2">
                    <a:lumMod val="50000"/>
                  </a:schemeClr>
                </a:solidFill>
              </a:rPr>
              <a:t>Data sources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D33530-A3EF-9846-98CB-4B58FF1E5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9551" y="5092201"/>
            <a:ext cx="1659771" cy="1659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6F6FA0-A1EA-C34E-BD5A-7BB8D27F4B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983" y="5616355"/>
            <a:ext cx="2308160" cy="11540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2AA83F-6461-CC48-902E-FD9A1DA9B5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484" y="3590755"/>
            <a:ext cx="2123289" cy="15924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4C3525-8FF3-D34A-AB47-77AD58047A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6794" y="3492915"/>
            <a:ext cx="1681018" cy="16810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08B6B1-050D-1644-B993-2F9A826D86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9945" y="5598341"/>
            <a:ext cx="1385455" cy="13854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F7FE75-CB06-F74A-9EF5-81DFFA56A0EC}"/>
              </a:ext>
            </a:extLst>
          </p:cNvPr>
          <p:cNvSpPr txBox="1"/>
          <p:nvPr/>
        </p:nvSpPr>
        <p:spPr>
          <a:xfrm>
            <a:off x="6359330" y="11019858"/>
            <a:ext cx="3821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Warehouse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ED9560E9-6A3D-6842-AAF9-60371843EB18}"/>
              </a:ext>
            </a:extLst>
          </p:cNvPr>
          <p:cNvCxnSpPr/>
          <p:nvPr/>
        </p:nvCxnSpPr>
        <p:spPr>
          <a:xfrm>
            <a:off x="1170464" y="7878762"/>
            <a:ext cx="4610673" cy="1981200"/>
          </a:xfrm>
          <a:prstGeom prst="bentConnector3">
            <a:avLst>
              <a:gd name="adj1" fmla="val 419"/>
            </a:avLst>
          </a:prstGeom>
          <a:ln w="635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8B4E59B-607F-7045-9307-F6DC5635C9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8385" y="7508608"/>
            <a:ext cx="3251200" cy="3251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9B0DE25-8705-4541-AC53-6C5A733C6B74}"/>
              </a:ext>
            </a:extLst>
          </p:cNvPr>
          <p:cNvSpPr txBox="1"/>
          <p:nvPr/>
        </p:nvSpPr>
        <p:spPr>
          <a:xfrm>
            <a:off x="1565146" y="9029790"/>
            <a:ext cx="3821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ETL</a:t>
            </a:r>
          </a:p>
        </p:txBody>
      </p:sp>
    </p:spTree>
    <p:extLst>
      <p:ext uri="{BB962C8B-B14F-4D97-AF65-F5344CB8AC3E}">
        <p14:creationId xmlns:p14="http://schemas.microsoft.com/office/powerpoint/2010/main" val="440205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EB28B19-3F7C-E045-B4D0-4367883A0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343" y="4508806"/>
            <a:ext cx="1826391" cy="16234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25A851-B55E-1E41-9DC4-80E8ECEB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warehouse?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7918C-6DD4-C149-AEB6-C164D08D1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545" y="3471364"/>
            <a:ext cx="1828800" cy="1280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300582-02EB-3548-9F98-B71835FDD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59" y="5183222"/>
            <a:ext cx="2253673" cy="2253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F9887-3CDE-5741-93C7-CDEF9BAE8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492" y="2998854"/>
            <a:ext cx="3209636" cy="217507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19F5F74-E0D9-2A4B-8FD3-1840E8256062}"/>
              </a:ext>
            </a:extLst>
          </p:cNvPr>
          <p:cNvSpPr/>
          <p:nvPr/>
        </p:nvSpPr>
        <p:spPr>
          <a:xfrm>
            <a:off x="603248" y="2709965"/>
            <a:ext cx="10363200" cy="4419600"/>
          </a:xfrm>
          <a:prstGeom prst="roundRect">
            <a:avLst>
              <a:gd name="adj" fmla="val 4170"/>
            </a:avLst>
          </a:prstGeom>
          <a:noFill/>
          <a:ln w="5080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000" dirty="0">
                <a:solidFill>
                  <a:schemeClr val="tx2">
                    <a:lumMod val="50000"/>
                  </a:schemeClr>
                </a:solidFill>
              </a:rPr>
              <a:t>Data sources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D33530-A3EF-9846-98CB-4B58FF1E5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9551" y="5092201"/>
            <a:ext cx="1659771" cy="1659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6F6FA0-A1EA-C34E-BD5A-7BB8D27F4B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983" y="5616355"/>
            <a:ext cx="2308160" cy="11540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2AA83F-6461-CC48-902E-FD9A1DA9B5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484" y="3590755"/>
            <a:ext cx="2123289" cy="15924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4C3525-8FF3-D34A-AB47-77AD58047A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6794" y="3492915"/>
            <a:ext cx="1681018" cy="16810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08B6B1-050D-1644-B993-2F9A826D86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9945" y="5598341"/>
            <a:ext cx="1385455" cy="13854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F7FE75-CB06-F74A-9EF5-81DFFA56A0EC}"/>
              </a:ext>
            </a:extLst>
          </p:cNvPr>
          <p:cNvSpPr txBox="1"/>
          <p:nvPr/>
        </p:nvSpPr>
        <p:spPr>
          <a:xfrm>
            <a:off x="6359330" y="11019858"/>
            <a:ext cx="3821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Warehouse</a:t>
            </a:r>
          </a:p>
        </p:txBody>
      </p:sp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6EFC7A9F-2958-5E42-A7FD-79400EF72767}"/>
              </a:ext>
            </a:extLst>
          </p:cNvPr>
          <p:cNvSpPr/>
          <p:nvPr/>
        </p:nvSpPr>
        <p:spPr>
          <a:xfrm>
            <a:off x="11033998" y="8915145"/>
            <a:ext cx="3954299" cy="1394335"/>
          </a:xfrm>
          <a:prstGeom prst="stripedRightArrow">
            <a:avLst/>
          </a:prstGeom>
          <a:solidFill>
            <a:srgbClr val="FCEC52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ED9560E9-6A3D-6842-AAF9-60371843EB18}"/>
              </a:ext>
            </a:extLst>
          </p:cNvPr>
          <p:cNvCxnSpPr/>
          <p:nvPr/>
        </p:nvCxnSpPr>
        <p:spPr>
          <a:xfrm>
            <a:off x="1170464" y="7878762"/>
            <a:ext cx="4610673" cy="1981200"/>
          </a:xfrm>
          <a:prstGeom prst="bentConnector3">
            <a:avLst>
              <a:gd name="adj1" fmla="val 419"/>
            </a:avLst>
          </a:prstGeom>
          <a:ln w="635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BB4D104-BF3D-6244-A21E-F649B7CA9189}"/>
              </a:ext>
            </a:extLst>
          </p:cNvPr>
          <p:cNvSpPr txBox="1"/>
          <p:nvPr/>
        </p:nvSpPr>
        <p:spPr>
          <a:xfrm>
            <a:off x="16492537" y="7003831"/>
            <a:ext cx="595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Front-end Reporting System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8B4E59B-607F-7045-9307-F6DC5635C9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8385" y="7508608"/>
            <a:ext cx="3251200" cy="3251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9B0DE25-8705-4541-AC53-6C5A733C6B74}"/>
              </a:ext>
            </a:extLst>
          </p:cNvPr>
          <p:cNvSpPr txBox="1"/>
          <p:nvPr/>
        </p:nvSpPr>
        <p:spPr>
          <a:xfrm>
            <a:off x="1565146" y="9029790"/>
            <a:ext cx="3821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ETL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7B735B0-EFF4-B940-B3E3-AEDFE78BA5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08462" y="7650162"/>
            <a:ext cx="5124450" cy="42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569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08202-158B-D244-9308-07D2FC145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warehouse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ACAF-08F1-FE4C-A280-E623A37E0ECA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Data warehouse consists of two parts:</a:t>
            </a:r>
          </a:p>
          <a:p>
            <a:pPr lvl="1"/>
            <a:r>
              <a:rPr lang="en-US" dirty="0"/>
              <a:t>Technical – must ensure the company’s data is collected from its source systems and that it is stored, combined, structured and cleansed regardless of source system</a:t>
            </a:r>
          </a:p>
          <a:p>
            <a:pPr lvl="1"/>
            <a:r>
              <a:rPr lang="en-US" dirty="0"/>
              <a:t>Business – must ensure the desired key figures and reports can be created</a:t>
            </a:r>
          </a:p>
        </p:txBody>
      </p:sp>
    </p:spTree>
    <p:extLst>
      <p:ext uri="{BB962C8B-B14F-4D97-AF65-F5344CB8AC3E}">
        <p14:creationId xmlns:p14="http://schemas.microsoft.com/office/powerpoint/2010/main" val="94341161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7E8E-6BCA-7642-9CCE-29636B94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relate to 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8602A-AE54-F441-92A7-7DE388348E5A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Analytics function receives input from different source systems and combines them in a different context than initially intended</a:t>
            </a:r>
          </a:p>
          <a:p>
            <a:r>
              <a:rPr lang="en-US" dirty="0"/>
              <a:t>BA not possible w/o access to a combined data foundation</a:t>
            </a:r>
          </a:p>
          <a:p>
            <a:r>
              <a:rPr lang="en-US" dirty="0"/>
              <a:t>This is what the data warehouse does MEANING BA is helped considerably by the presence of a data warehouse</a:t>
            </a:r>
          </a:p>
        </p:txBody>
      </p:sp>
    </p:spTree>
    <p:extLst>
      <p:ext uri="{BB962C8B-B14F-4D97-AF65-F5344CB8AC3E}">
        <p14:creationId xmlns:p14="http://schemas.microsoft.com/office/powerpoint/2010/main" val="106224989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CD779-3B79-AE49-9156-108689BD5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to have a data warehouse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60EB9-7773-5F44-AF83-5B2647E92515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To avoid information islands and manual processes in connection with the organization's primary systems</a:t>
            </a:r>
          </a:p>
          <a:p>
            <a:r>
              <a:rPr lang="en-US" dirty="0"/>
              <a:t>To avoid overloading of source systems with daily reporting and analysis</a:t>
            </a:r>
          </a:p>
          <a:p>
            <a:r>
              <a:rPr lang="en-US" dirty="0"/>
              <a:t>To integrate data from many different source systems</a:t>
            </a:r>
          </a:p>
          <a:p>
            <a:r>
              <a:rPr lang="en-US" dirty="0"/>
              <a:t>To create a historical data foundation that can be changed/ removed in source systems</a:t>
            </a:r>
          </a:p>
        </p:txBody>
      </p:sp>
    </p:spTree>
    <p:extLst>
      <p:ext uri="{BB962C8B-B14F-4D97-AF65-F5344CB8AC3E}">
        <p14:creationId xmlns:p14="http://schemas.microsoft.com/office/powerpoint/2010/main" val="39337773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55D05-6F59-A747-83A8-F3D16A932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FF35A-C2FC-E543-A8F8-58457B567D2B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To aggregate performance and data for business needs</a:t>
            </a:r>
          </a:p>
          <a:p>
            <a:r>
              <a:rPr lang="en-US" dirty="0"/>
              <a:t>To add new business terms, rules, and logic to data (e.g., rules that do not exist in source systems)</a:t>
            </a:r>
          </a:p>
          <a:p>
            <a:r>
              <a:rPr lang="en-US" dirty="0"/>
              <a:t>To establish central reporting and analysis environments</a:t>
            </a:r>
          </a:p>
          <a:p>
            <a:r>
              <a:rPr lang="en-US" dirty="0"/>
              <a:t>To hold documentation of metadata centrally upon collection of data</a:t>
            </a:r>
          </a:p>
        </p:txBody>
      </p:sp>
    </p:spTree>
    <p:extLst>
      <p:ext uri="{BB962C8B-B14F-4D97-AF65-F5344CB8AC3E}">
        <p14:creationId xmlns:p14="http://schemas.microsoft.com/office/powerpoint/2010/main" val="307247588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14738</TotalTime>
  <Words>319</Words>
  <Application>Microsoft Macintosh PowerPoint</Application>
  <PresentationFormat>Custom</PresentationFormat>
  <Paragraphs>40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ＭＳ Ｐゴシック</vt:lpstr>
      <vt:lpstr>Arial</vt:lpstr>
      <vt:lpstr>Calibri</vt:lpstr>
      <vt:lpstr>Online Programs Template White[1]</vt:lpstr>
      <vt:lpstr>PowerPoint Presentation</vt:lpstr>
      <vt:lpstr>What does the modern business look like?</vt:lpstr>
      <vt:lpstr>What is a data warehouse?</vt:lpstr>
      <vt:lpstr>What is a data warehouse?</vt:lpstr>
      <vt:lpstr>What is a data warehouse?</vt:lpstr>
      <vt:lpstr>Data warehouse notes</vt:lpstr>
      <vt:lpstr>How does it relate to analytics?</vt:lpstr>
      <vt:lpstr>Reasons to have a data warehouse</vt:lpstr>
      <vt:lpstr>PowerPoint Presentation</vt:lpstr>
      <vt:lpstr>PowerPoint Presentation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419</cp:revision>
  <dcterms:created xsi:type="dcterms:W3CDTF">2007-05-02T01:14:38Z</dcterms:created>
  <dcterms:modified xsi:type="dcterms:W3CDTF">2019-07-20T19:25:24Z</dcterms:modified>
</cp:coreProperties>
</file>